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9" r:id="rId3"/>
    <p:sldId id="267" r:id="rId4"/>
    <p:sldId id="261" r:id="rId5"/>
    <p:sldId id="262" r:id="rId6"/>
    <p:sldId id="264" r:id="rId7"/>
    <p:sldId id="263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A085"/>
    <a:srgbClr val="2C987E"/>
    <a:srgbClr val="09C7C2"/>
    <a:srgbClr val="1777B9"/>
    <a:srgbClr val="1A86D0"/>
    <a:srgbClr val="0077D0"/>
    <a:srgbClr val="D78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98" autoAdjust="0"/>
    <p:restoredTop sz="94660"/>
  </p:normalViewPr>
  <p:slideViewPr>
    <p:cSldViewPr>
      <p:cViewPr varScale="1">
        <p:scale>
          <a:sx n="138" d="100"/>
          <a:sy n="138" d="100"/>
        </p:scale>
        <p:origin x="138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6D27-DE06-40B4-BEBB-99905555E75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1283-1CAC-4C22-AE27-57A3D245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EE17-CFAB-4D26-B63C-0014F2997EC4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CEBB-2B45-44E7-9A9C-6831F2A34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9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37" y="1733550"/>
            <a:ext cx="4907096" cy="73865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id-ID" sz="4200" b="1" noProof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mbria" pitchFamily="18" charset="0"/>
                <a:cs typeface="Calibri" pitchFamily="34" charset="0"/>
              </a:rPr>
              <a:t>Media Pembelajaran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645" y="2522494"/>
            <a:ext cx="5669280" cy="1384986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id-ID" sz="36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Pendidikan Pancasila</a:t>
            </a:r>
            <a:endParaRPr lang="id-ID" sz="60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  <a:p>
            <a:pPr algn="ctr"/>
            <a:r>
              <a:rPr lang="id-ID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untuk SMA/MA Kelas X</a:t>
            </a:r>
            <a:endParaRPr lang="en-US" sz="24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  <a:p>
            <a:pPr algn="ctr"/>
            <a:r>
              <a:rPr lang="en-US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Semester 2 Bab 2</a:t>
            </a:r>
            <a:endParaRPr lang="id-ID" sz="24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7245" y="2533650"/>
            <a:ext cx="52120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0003" y="366730"/>
            <a:ext cx="2743200" cy="3957620"/>
          </a:xfrm>
          <a:prstGeom prst="rect">
            <a:avLst/>
          </a:prstGeom>
          <a:noFill/>
          <a:effectLst>
            <a:outerShdw dist="152400" dir="18900000" algn="bl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823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" y="1336741"/>
            <a:ext cx="4876800" cy="2987040"/>
            <a:chOff x="0" y="1413510"/>
            <a:chExt cx="4542830" cy="4667593"/>
          </a:xfrm>
        </p:grpSpPr>
        <p:sp>
          <p:nvSpPr>
            <p:cNvPr id="17" name="TextBox 16"/>
            <p:cNvSpPr txBox="1"/>
            <p:nvPr/>
          </p:nvSpPr>
          <p:spPr>
            <a:xfrm>
              <a:off x="0" y="1779051"/>
              <a:ext cx="4542830" cy="43020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214226" tIns="107113" rIns="214226" bIns="107113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id-ID" sz="1400" noProof="1">
                  <a:latin typeface="Calibri Light" pitchFamily="34" charset="0"/>
                  <a:cs typeface="Calibri" pitchFamily="34" charset="0"/>
                </a:rPr>
                <a:t>Setelah mempelajari bab ini, </a:t>
              </a:r>
              <a:r>
                <a:rPr lang="en-US" sz="1400" noProof="1">
                  <a:latin typeface="Calibri Light" pitchFamily="34" charset="0"/>
                  <a:cs typeface="Calibri" pitchFamily="34" charset="0"/>
                </a:rPr>
                <a:t>Murid </a:t>
              </a:r>
              <a:r>
                <a:rPr lang="id-ID" sz="1400" noProof="1">
                  <a:latin typeface="Calibri Light" pitchFamily="34" charset="0"/>
                  <a:cs typeface="Calibri" pitchFamily="34" charset="0"/>
                </a:rPr>
                <a:t>diharapkan mampu: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400" noProof="1">
                  <a:latin typeface="Calibri Light" pitchFamily="34" charset="0"/>
                  <a:cs typeface="Calibri" pitchFamily="34" charset="0"/>
                </a:rPr>
                <a:t>memberi contoh dan memiliki kesadaran akan hak dan kewajibannya sebagai warga sekolah, warga masyarakat, dan warga negara;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400" noProof="1">
                  <a:latin typeface="Calibri Light" pitchFamily="34" charset="0"/>
                  <a:cs typeface="Calibri" pitchFamily="34" charset="0"/>
                </a:rPr>
                <a:t>menjelaskan bela negara sebagai hak dan kewajiban warga sekolah, warga masyarakat, dan warga negara;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400" noProof="1">
                  <a:latin typeface="Calibri Light" pitchFamily="34" charset="0"/>
                  <a:cs typeface="Calibri" pitchFamily="34" charset="0"/>
                </a:rPr>
                <a:t>menguraikan peran dan kedudukan warga Negara Indonesia;</a:t>
              </a:r>
            </a:p>
            <a:p>
              <a:pPr marL="285750" indent="-2857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id-ID" sz="1400" noProof="1">
                  <a:latin typeface="Calibri Light" pitchFamily="34" charset="0"/>
                  <a:cs typeface="Calibri" pitchFamily="34" charset="0"/>
                </a:rPr>
                <a:t>menghargai dan menerima adanya persamaan kedudukan warga Negara Indonesia</a:t>
              </a:r>
              <a:r>
                <a:rPr lang="en-US" sz="1400" noProof="1">
                  <a:latin typeface="Calibri Light" pitchFamily="34" charset="0"/>
                  <a:cs typeface="Calibri" pitchFamily="34" charset="0"/>
                </a:rPr>
                <a:t>.</a:t>
              </a: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  <a:p>
              <a:pPr marL="317091" indent="-317091">
                <a:spcBef>
                  <a:spcPts val="300"/>
                </a:spcBef>
                <a:buFont typeface="Arial" pitchFamily="34" charset="0"/>
                <a:buChar char="•"/>
              </a:pPr>
              <a:endParaRPr lang="id-ID" sz="1400" noProof="1">
                <a:latin typeface="Calibri Light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413510"/>
              <a:ext cx="4542830" cy="577124"/>
            </a:xfrm>
            <a:prstGeom prst="rect">
              <a:avLst/>
            </a:prstGeom>
            <a:solidFill>
              <a:srgbClr val="2C987E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d-ID" b="1" noProof="1">
                  <a:solidFill>
                    <a:schemeClr val="bg1"/>
                  </a:solidFill>
                  <a:latin typeface="Candara" pitchFamily="34" charset="0"/>
                  <a:ea typeface="Tahoma" pitchFamily="34" charset="0"/>
                  <a:cs typeface="Calibri" pitchFamily="34" charset="0"/>
                </a:rPr>
                <a:t>TUJUAN PEMBELAJARAN</a:t>
              </a:r>
              <a:endParaRPr lang="id-ID" noProof="1">
                <a:solidFill>
                  <a:schemeClr val="bg1"/>
                </a:solidFill>
                <a:latin typeface="Candar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2425" y="133350"/>
            <a:ext cx="1619150" cy="457200"/>
            <a:chOff x="3762425" y="133350"/>
            <a:chExt cx="1619150" cy="457200"/>
          </a:xfrm>
        </p:grpSpPr>
        <p:sp>
          <p:nvSpPr>
            <p:cNvPr id="12" name="Parallelogram 11"/>
            <p:cNvSpPr/>
            <p:nvPr/>
          </p:nvSpPr>
          <p:spPr>
            <a:xfrm>
              <a:off x="3762425" y="133350"/>
              <a:ext cx="1619150" cy="457200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7840" y="161895"/>
              <a:ext cx="1228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Calibri" pitchFamily="34" charset="0"/>
                </a:rPr>
                <a:t>BAB 2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91505" y="666750"/>
            <a:ext cx="6760990" cy="408739"/>
          </a:xfrm>
          <a:prstGeom prst="rect">
            <a:avLst/>
          </a:prstGeom>
        </p:spPr>
        <p:txBody>
          <a:bodyPr wrap="square" lIns="39027" tIns="19513" rIns="39027" bIns="19513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WARGA NEGARA YANG BAIK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29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30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8" name="Picture 2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98" y="1474657"/>
            <a:ext cx="3276600" cy="24050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47700" y="3879681"/>
            <a:ext cx="2742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Abadi MT"/>
              </a:rPr>
              <a:t>Sumber</a:t>
            </a:r>
            <a:r>
              <a:rPr lang="en-US" sz="1400" dirty="0">
                <a:latin typeface="Abadi MT"/>
              </a:rPr>
              <a:t>: </a:t>
            </a:r>
            <a:r>
              <a:rPr lang="en-US" sz="1400" dirty="0" err="1">
                <a:latin typeface="Abadi MT"/>
              </a:rPr>
              <a:t>shutterstock</a:t>
            </a:r>
            <a:r>
              <a:rPr lang="en-US" sz="1400" dirty="0">
                <a:latin typeface="Abadi MT"/>
              </a:rPr>
              <a:t>, 1992374180</a:t>
            </a:r>
          </a:p>
        </p:txBody>
      </p:sp>
    </p:spTree>
    <p:extLst>
      <p:ext uri="{BB962C8B-B14F-4D97-AF65-F5344CB8AC3E}">
        <p14:creationId xmlns:p14="http://schemas.microsoft.com/office/powerpoint/2010/main" val="3056263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2589" y="2269024"/>
            <a:ext cx="4191000" cy="839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214226" tIns="107113" rIns="214226" bIns="107113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noProof="1">
                <a:latin typeface="Calibri Light" pitchFamily="34" charset="0"/>
                <a:cs typeface="Calibri" pitchFamily="34" charset="0"/>
              </a:rPr>
              <a:t>Baca Artikel LKS Hal 33-34 dengan judul</a:t>
            </a:r>
            <a:r>
              <a:rPr lang="en-US" sz="1400" noProof="1">
                <a:latin typeface="Calibri Light" pitchFamily="34" charset="0"/>
                <a:cs typeface="Calibri" pitchFamily="34" charset="0"/>
              </a:rPr>
              <a:t>:</a:t>
            </a:r>
          </a:p>
          <a:p>
            <a:pPr algn="ctr">
              <a:spcBef>
                <a:spcPts val="300"/>
              </a:spcBef>
            </a:pPr>
            <a:r>
              <a:rPr lang="en-US" sz="2000" b="1" noProof="1">
                <a:latin typeface="Calibri Light" pitchFamily="34" charset="0"/>
                <a:cs typeface="Calibri" pitchFamily="34" charset="0"/>
              </a:rPr>
              <a:t>“Menjadi Warga Negara yang Baik”</a:t>
            </a:r>
            <a:endParaRPr lang="id-ID" sz="2000" b="1" noProof="1">
              <a:latin typeface="Calibri Light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62425" y="133350"/>
            <a:ext cx="1619150" cy="457200"/>
            <a:chOff x="3762425" y="133350"/>
            <a:chExt cx="1619150" cy="457200"/>
          </a:xfrm>
        </p:grpSpPr>
        <p:sp>
          <p:nvSpPr>
            <p:cNvPr id="12" name="Parallelogram 11"/>
            <p:cNvSpPr/>
            <p:nvPr/>
          </p:nvSpPr>
          <p:spPr>
            <a:xfrm>
              <a:off x="3762425" y="133350"/>
              <a:ext cx="1619150" cy="457200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7840" y="161895"/>
              <a:ext cx="1228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  <a:cs typeface="Calibri" pitchFamily="34" charset="0"/>
                </a:rPr>
                <a:t>BAB 2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91505" y="666750"/>
            <a:ext cx="6760990" cy="408739"/>
          </a:xfrm>
          <a:prstGeom prst="rect">
            <a:avLst/>
          </a:prstGeom>
        </p:spPr>
        <p:txBody>
          <a:bodyPr wrap="square" lIns="39027" tIns="19513" rIns="39027" bIns="19513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ndara" pitchFamily="34" charset="0"/>
                <a:cs typeface="Calibri" pitchFamily="34" charset="0"/>
              </a:rPr>
              <a:t>PENGUATAN LITERASI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29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30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28" name="Picture 2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pic>
        <p:nvPicPr>
          <p:cNvPr id="1026" name="Picture 2" descr="KPU KAB-NDUGA - Apa itu Hak dan Kewajiban Warga Negara Indonesia?">
            <a:extLst>
              <a:ext uri="{FF2B5EF4-FFF2-40B4-BE49-F238E27FC236}">
                <a16:creationId xmlns:a16="http://schemas.microsoft.com/office/drawing/2014/main" id="{C0961DC7-2C14-D537-15D3-752971AA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132"/>
            <a:ext cx="401002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A. </a:t>
            </a:r>
            <a:r>
              <a:rPr lang="fi-FI" sz="2000" b="1" dirty="0">
                <a:solidFill>
                  <a:schemeClr val="bg1"/>
                </a:solidFill>
                <a:latin typeface="Candara" pitchFamily="34" charset="0"/>
              </a:rPr>
              <a:t>Hak dan Kewajiban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2978375"/>
            <a:ext cx="565892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noProof="1">
                <a:latin typeface="Abadi MT" pitchFamily="34" charset="0"/>
                <a:cs typeface="Calibri" pitchFamily="34" charset="0"/>
              </a:rPr>
              <a:t>Hak </a:t>
            </a:r>
            <a:r>
              <a:rPr lang="en-US" sz="2000" noProof="1">
                <a:latin typeface="Abadi MT" pitchFamily="34" charset="0"/>
                <a:cs typeface="Calibri" pitchFamily="34" charset="0"/>
              </a:rPr>
              <a:t>akan terpenuhi setelah kita kita melaksanakan kewajiban dengan baik dan benar</a:t>
            </a:r>
            <a:r>
              <a:rPr lang="id-ID" sz="2000" noProof="1">
                <a:latin typeface="Abadi MT" pitchFamily="34" charset="0"/>
                <a:cs typeface="Calibri" pitchFamily="34" charset="0"/>
              </a:rPr>
              <a:t>.</a:t>
            </a:r>
            <a:r>
              <a:rPr lang="en-US" sz="2000" noProof="1">
                <a:latin typeface="Abadi MT" pitchFamily="34" charset="0"/>
                <a:cs typeface="Calibri" pitchFamily="34" charset="0"/>
              </a:rPr>
              <a:t> </a:t>
            </a:r>
            <a:endParaRPr lang="id-ID" sz="2000" noProof="1">
              <a:latin typeface="Abadi MT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5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2" y="1383228"/>
            <a:ext cx="4267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badi MT"/>
              </a:rPr>
              <a:t>Hak </a:t>
            </a:r>
            <a:r>
              <a:rPr lang="en-US" sz="2000" dirty="0" err="1">
                <a:latin typeface="Abadi MT"/>
              </a:rPr>
              <a:t>adalah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milik</a:t>
            </a:r>
            <a:r>
              <a:rPr lang="en-US" sz="2000" dirty="0">
                <a:latin typeface="Abadi MT"/>
              </a:rPr>
              <a:t>, </a:t>
            </a:r>
            <a:r>
              <a:rPr lang="en-US" sz="2000" dirty="0" err="1">
                <a:latin typeface="Abadi MT"/>
              </a:rPr>
              <a:t>kepunyaan</a:t>
            </a:r>
            <a:r>
              <a:rPr lang="en-US" sz="2000" dirty="0">
                <a:latin typeface="Abadi MT"/>
              </a:rPr>
              <a:t>, </a:t>
            </a:r>
            <a:r>
              <a:rPr lang="en-US" sz="2000" dirty="0" err="1">
                <a:latin typeface="Abadi MT"/>
              </a:rPr>
              <a:t>kekuasaan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untuk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berbuat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sesuatu</a:t>
            </a:r>
            <a:r>
              <a:rPr lang="en-US" sz="2000" dirty="0">
                <a:latin typeface="Abadi MT"/>
              </a:rPr>
              <a:t> yang </a:t>
            </a:r>
            <a:r>
              <a:rPr lang="en-US" sz="2000" dirty="0" err="1">
                <a:latin typeface="Abadi MT"/>
              </a:rPr>
              <a:t>telah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ditentukan</a:t>
            </a:r>
            <a:r>
              <a:rPr lang="en-US" sz="2000" dirty="0">
                <a:latin typeface="Abadi MT"/>
              </a:rPr>
              <a:t> oleh </a:t>
            </a:r>
            <a:r>
              <a:rPr lang="en-US" sz="2000" dirty="0" err="1">
                <a:latin typeface="Abadi MT"/>
              </a:rPr>
              <a:t>undang-undang</a:t>
            </a:r>
            <a:r>
              <a:rPr lang="en-US" sz="2000" dirty="0">
                <a:latin typeface="Abadi MT"/>
              </a:rPr>
              <a:t>, </a:t>
            </a:r>
            <a:r>
              <a:rPr lang="en-US" sz="2000" dirty="0" err="1">
                <a:latin typeface="Abadi MT"/>
              </a:rPr>
              <a:t>aturan</a:t>
            </a:r>
            <a:r>
              <a:rPr lang="en-US" sz="2000" dirty="0">
                <a:latin typeface="Abadi MT"/>
              </a:rPr>
              <a:t> dan </a:t>
            </a:r>
            <a:r>
              <a:rPr lang="en-US" sz="2000" dirty="0" err="1">
                <a:latin typeface="Abadi MT"/>
              </a:rPr>
              <a:t>sebagainya</a:t>
            </a:r>
            <a:r>
              <a:rPr lang="en-US" sz="2000" dirty="0">
                <a:latin typeface="Abadi MT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390C21-AA9D-100F-85BC-588E1CD75680}"/>
              </a:ext>
            </a:extLst>
          </p:cNvPr>
          <p:cNvSpPr/>
          <p:nvPr/>
        </p:nvSpPr>
        <p:spPr>
          <a:xfrm>
            <a:off x="7772400" y="195758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MT"/>
              </a:rPr>
              <a:t>LKS Hal.35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D4AFA-955F-CA41-6CDD-4FF825CF3500}"/>
              </a:ext>
            </a:extLst>
          </p:cNvPr>
          <p:cNvSpPr/>
          <p:nvPr/>
        </p:nvSpPr>
        <p:spPr>
          <a:xfrm>
            <a:off x="4876800" y="140298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badi MT"/>
              </a:rPr>
              <a:t>Kewajiban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adalah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sesuatu</a:t>
            </a:r>
            <a:r>
              <a:rPr lang="en-US" sz="2000" dirty="0">
                <a:latin typeface="Abadi MT"/>
              </a:rPr>
              <a:t> yang </a:t>
            </a:r>
            <a:r>
              <a:rPr lang="en-US" sz="2000" dirty="0" err="1">
                <a:latin typeface="Abadi MT"/>
              </a:rPr>
              <a:t>diwajibkan</a:t>
            </a:r>
            <a:r>
              <a:rPr lang="en-US" sz="2000" dirty="0">
                <a:latin typeface="Abadi MT"/>
              </a:rPr>
              <a:t>, </a:t>
            </a:r>
            <a:r>
              <a:rPr lang="en-US" sz="2000" dirty="0" err="1">
                <a:latin typeface="Abadi MT"/>
              </a:rPr>
              <a:t>dilaksanakan</a:t>
            </a:r>
            <a:r>
              <a:rPr lang="en-US" sz="2000" dirty="0">
                <a:latin typeface="Abadi MT"/>
              </a:rPr>
              <a:t> dan </a:t>
            </a:r>
            <a:r>
              <a:rPr lang="en-US" sz="2000" dirty="0" err="1">
                <a:latin typeface="Abadi MT"/>
              </a:rPr>
              <a:t>diharuskan</a:t>
            </a:r>
            <a:r>
              <a:rPr lang="en-US" sz="2000" dirty="0">
                <a:latin typeface="Abadi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28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7" name="Picture 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1. Hak dan Kewajiban Sebagai Warga Sekolah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712" y="632687"/>
            <a:ext cx="8987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Abadi MT" panose="020B0502020104020204"/>
              </a:rPr>
              <a:t>Tiap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pelajar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memiliki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hak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dalam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rupa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hal-hal</a:t>
            </a:r>
            <a:r>
              <a:rPr lang="en-US" sz="2000" dirty="0">
                <a:latin typeface="Abadi MT" panose="020B0502020104020204"/>
              </a:rPr>
              <a:t> yang </a:t>
            </a:r>
            <a:r>
              <a:rPr lang="en-US" sz="2000" dirty="0" err="1">
                <a:latin typeface="Abadi MT" panose="020B0502020104020204"/>
              </a:rPr>
              <a:t>harus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diterima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dan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dapat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dituntut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karena</a:t>
            </a:r>
            <a:r>
              <a:rPr lang="en-US" sz="2000" dirty="0">
                <a:latin typeface="Abadi MT" panose="020B0502020104020204"/>
              </a:rPr>
              <a:t> status </a:t>
            </a:r>
            <a:r>
              <a:rPr lang="en-US" sz="2000" dirty="0" err="1">
                <a:latin typeface="Abadi MT" panose="020B0502020104020204"/>
              </a:rPr>
              <a:t>sebagai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warga</a:t>
            </a:r>
            <a:r>
              <a:rPr lang="en-US" sz="2000" dirty="0">
                <a:latin typeface="Abadi MT" panose="020B0502020104020204"/>
              </a:rPr>
              <a:t> </a:t>
            </a:r>
            <a:r>
              <a:rPr lang="en-US" sz="2000" dirty="0" err="1">
                <a:latin typeface="Abadi MT" panose="020B0502020104020204"/>
              </a:rPr>
              <a:t>sekolah</a:t>
            </a:r>
            <a:r>
              <a:rPr lang="en-US" sz="2000" dirty="0">
                <a:latin typeface="Abadi MT" panose="020B0502020104020204"/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23471"/>
              </p:ext>
            </p:extLst>
          </p:nvPr>
        </p:nvGraphicFramePr>
        <p:xfrm>
          <a:off x="304800" y="1687383"/>
          <a:ext cx="8610600" cy="2407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badi MT"/>
                        </a:rPr>
                        <a:t>Hak</a:t>
                      </a:r>
                      <a:endParaRPr lang="en-US" sz="2000" dirty="0">
                        <a:latin typeface="Abadi M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badi MT"/>
                        </a:rPr>
                        <a:t>Kewajiban</a:t>
                      </a:r>
                      <a:endParaRPr lang="en-US" sz="2000" dirty="0">
                        <a:latin typeface="Abadi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badi MT"/>
                        </a:rPr>
                        <a:t>Mendapatkan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perlakuan</a:t>
                      </a:r>
                      <a:r>
                        <a:rPr lang="en-US" sz="2000" dirty="0">
                          <a:latin typeface="Abadi MT"/>
                        </a:rPr>
                        <a:t> yang </a:t>
                      </a:r>
                      <a:r>
                        <a:rPr lang="en-US" sz="2000" dirty="0" err="1">
                          <a:latin typeface="Abadi MT"/>
                        </a:rPr>
                        <a:t>adil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dari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seluruh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warga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sekolah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tanpa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memandang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latar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belakang</a:t>
                      </a:r>
                      <a:r>
                        <a:rPr lang="en-US" sz="2000" dirty="0">
                          <a:latin typeface="Abadi M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badi MT" panose="020B0502020104020204"/>
                        </a:rPr>
                        <a:t>Menghormati</a:t>
                      </a:r>
                      <a:r>
                        <a:rPr lang="en-US" sz="2000" dirty="0">
                          <a:latin typeface="Abadi MT" panose="020B0502020104020204"/>
                        </a:rPr>
                        <a:t> para guru, para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staf</a:t>
                      </a:r>
                      <a:r>
                        <a:rPr lang="en-US" sz="2000" dirty="0">
                          <a:latin typeface="Abadi MT" panose="020B0502020104020204"/>
                        </a:rPr>
                        <a:t>,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dan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menghargai</a:t>
                      </a:r>
                      <a:r>
                        <a:rPr lang="en-US" sz="2000" dirty="0">
                          <a:latin typeface="Abadi MT" panose="020B0502020104020204"/>
                        </a:rPr>
                        <a:t> murid yang lain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tanpa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membeda-bedakan</a:t>
                      </a:r>
                      <a:r>
                        <a:rPr lang="en-US" sz="2000" dirty="0">
                          <a:latin typeface="Abadi MT" panose="020B0502020104020204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badi MT"/>
                        </a:rPr>
                        <a:t>Mendapatkan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perlindungan</a:t>
                      </a:r>
                      <a:r>
                        <a:rPr lang="en-US" sz="2000" dirty="0">
                          <a:latin typeface="Abadi MT"/>
                        </a:rPr>
                        <a:t> di area </a:t>
                      </a:r>
                      <a:r>
                        <a:rPr lang="en-US" sz="2000" dirty="0" err="1">
                          <a:latin typeface="Abadi MT"/>
                        </a:rPr>
                        <a:t>sekolah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serta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suasana</a:t>
                      </a:r>
                      <a:r>
                        <a:rPr lang="en-US" sz="2000" dirty="0">
                          <a:latin typeface="Abadi MT"/>
                        </a:rPr>
                        <a:t> yang </a:t>
                      </a:r>
                      <a:r>
                        <a:rPr lang="en-US" sz="2000" dirty="0" err="1">
                          <a:latin typeface="Abadi MT"/>
                        </a:rPr>
                        <a:t>kondusif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untuk</a:t>
                      </a:r>
                      <a:r>
                        <a:rPr lang="en-US" sz="2000" dirty="0">
                          <a:latin typeface="Abadi MT"/>
                        </a:rPr>
                        <a:t> </a:t>
                      </a:r>
                      <a:r>
                        <a:rPr lang="en-US" sz="2000" dirty="0" err="1">
                          <a:latin typeface="Abadi MT"/>
                        </a:rPr>
                        <a:t>belajar</a:t>
                      </a:r>
                      <a:r>
                        <a:rPr lang="en-US" sz="2000" dirty="0">
                          <a:latin typeface="Abadi M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badi MT" panose="020B0502020104020204"/>
                        </a:rPr>
                        <a:t>Menjaga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kebersihan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lingkungan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sekolah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dengan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membuang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sampah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pada</a:t>
                      </a:r>
                      <a:r>
                        <a:rPr lang="en-US" sz="2000" dirty="0">
                          <a:latin typeface="Abadi MT" panose="020B0502020104020204"/>
                        </a:rPr>
                        <a:t> </a:t>
                      </a:r>
                      <a:r>
                        <a:rPr lang="en-US" sz="2000" dirty="0" err="1">
                          <a:latin typeface="Abadi MT" panose="020B0502020104020204"/>
                        </a:rPr>
                        <a:t>tempatnya</a:t>
                      </a:r>
                      <a:endParaRPr lang="en-US" sz="2000" dirty="0">
                        <a:latin typeface="Abadi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167310E-50A2-01D9-4C69-E1412CAD7D4F}"/>
              </a:ext>
            </a:extLst>
          </p:cNvPr>
          <p:cNvSpPr/>
          <p:nvPr/>
        </p:nvSpPr>
        <p:spPr>
          <a:xfrm>
            <a:off x="7772400" y="195758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MT"/>
              </a:rPr>
              <a:t>LKS Hal.35</a:t>
            </a:r>
          </a:p>
        </p:txBody>
      </p:sp>
    </p:spTree>
    <p:extLst>
      <p:ext uri="{BB962C8B-B14F-4D97-AF65-F5344CB8AC3E}">
        <p14:creationId xmlns:p14="http://schemas.microsoft.com/office/powerpoint/2010/main" val="13588486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7" name="Picture 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it-IT" sz="2000" b="1" dirty="0">
                <a:solidFill>
                  <a:schemeClr val="bg1"/>
                </a:solidFill>
                <a:latin typeface="Candara" pitchFamily="34" charset="0"/>
              </a:rPr>
              <a:t>2. Hak dan Kewajiban Sebagai Warga Negara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73161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latin typeface="Abadi MT"/>
              </a:rPr>
              <a:t>Hak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dan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kewajiban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tiap</a:t>
            </a:r>
            <a:r>
              <a:rPr lang="en-US" sz="2000" dirty="0">
                <a:latin typeface="Abadi MT"/>
              </a:rPr>
              <a:t> orang </a:t>
            </a:r>
            <a:r>
              <a:rPr lang="en-US" sz="2000" dirty="0" err="1">
                <a:latin typeface="Abadi MT"/>
              </a:rPr>
              <a:t>sebagai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warga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negara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dapat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berupa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hak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asasi</a:t>
            </a:r>
            <a:r>
              <a:rPr lang="en-US" sz="2000" dirty="0">
                <a:latin typeface="Abadi MT"/>
              </a:rPr>
              <a:t> yang </a:t>
            </a:r>
            <a:r>
              <a:rPr lang="en-US" sz="2000" dirty="0" err="1">
                <a:latin typeface="Abadi MT"/>
              </a:rPr>
              <a:t>dijamin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konstitusi</a:t>
            </a:r>
            <a:r>
              <a:rPr lang="en-US" sz="2000" dirty="0">
                <a:latin typeface="Abadi MT"/>
              </a:rPr>
              <a:t> (</a:t>
            </a:r>
            <a:r>
              <a:rPr lang="en-US" sz="2000" dirty="0" err="1">
                <a:latin typeface="Abadi MT"/>
              </a:rPr>
              <a:t>hak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konstitusional</a:t>
            </a:r>
            <a:r>
              <a:rPr lang="en-US" sz="2000" dirty="0">
                <a:latin typeface="Abadi MT"/>
              </a:rPr>
              <a:t>) </a:t>
            </a:r>
            <a:r>
              <a:rPr lang="en-US" sz="2000" dirty="0" err="1">
                <a:latin typeface="Abadi MT"/>
              </a:rPr>
              <a:t>dan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hak</a:t>
            </a:r>
            <a:r>
              <a:rPr lang="en-US" sz="2000" dirty="0">
                <a:latin typeface="Abadi MT"/>
              </a:rPr>
              <a:t> lain yang </a:t>
            </a:r>
            <a:r>
              <a:rPr lang="en-US" sz="2000" dirty="0" err="1">
                <a:latin typeface="Abadi MT"/>
              </a:rPr>
              <a:t>diatur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oleh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peraturan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perundang-undangan</a:t>
            </a:r>
            <a:r>
              <a:rPr lang="en-US" sz="2000" dirty="0">
                <a:latin typeface="Abadi MT"/>
              </a:rPr>
              <a:t>.</a:t>
            </a:r>
          </a:p>
          <a:p>
            <a:endParaRPr lang="en-US" sz="2000" dirty="0">
              <a:latin typeface="Abadi MT"/>
            </a:endParaRPr>
          </a:p>
          <a:p>
            <a:r>
              <a:rPr lang="en-US" sz="2000" dirty="0">
                <a:latin typeface="Abadi MT"/>
              </a:rPr>
              <a:t>Salah </a:t>
            </a:r>
            <a:r>
              <a:rPr lang="en-US" sz="2000" dirty="0" err="1">
                <a:latin typeface="Abadi MT"/>
              </a:rPr>
              <a:t>satu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hak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dan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kewajiban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sebagai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warga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negara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adalah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dengan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menaati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hukum</a:t>
            </a:r>
            <a:r>
              <a:rPr lang="en-US" sz="2000" dirty="0">
                <a:latin typeface="Abadi MT"/>
              </a:rPr>
              <a:t> yang </a:t>
            </a:r>
            <a:r>
              <a:rPr lang="en-US" sz="2000" dirty="0" err="1">
                <a:latin typeface="Abadi MT"/>
              </a:rPr>
              <a:t>berlaku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serta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berhak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mendapatkan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perlakuan</a:t>
            </a:r>
            <a:r>
              <a:rPr lang="en-US" sz="2000" dirty="0">
                <a:latin typeface="Abadi MT"/>
              </a:rPr>
              <a:t> yang </a:t>
            </a:r>
            <a:r>
              <a:rPr lang="en-US" sz="2000" dirty="0" err="1">
                <a:latin typeface="Abadi MT"/>
              </a:rPr>
              <a:t>sama</a:t>
            </a:r>
            <a:r>
              <a:rPr lang="en-US" sz="2000" dirty="0">
                <a:latin typeface="Abadi MT"/>
              </a:rPr>
              <a:t> di </a:t>
            </a:r>
            <a:r>
              <a:rPr lang="en-US" sz="2000" dirty="0" err="1">
                <a:latin typeface="Abadi MT"/>
              </a:rPr>
              <a:t>mata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hukum</a:t>
            </a:r>
            <a:r>
              <a:rPr lang="en-US" sz="2000" dirty="0">
                <a:latin typeface="Abadi MT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57505"/>
            <a:ext cx="3783422" cy="25222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72200" y="4077581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badi MT"/>
              </a:rPr>
              <a:t>Sumber</a:t>
            </a:r>
            <a:r>
              <a:rPr lang="en-US" dirty="0">
                <a:latin typeface="Abadi MT"/>
              </a:rPr>
              <a:t>: </a:t>
            </a:r>
            <a:r>
              <a:rPr lang="en-US" dirty="0" err="1">
                <a:latin typeface="Abadi MT"/>
              </a:rPr>
              <a:t>freepik</a:t>
            </a:r>
            <a:endParaRPr lang="en-US" dirty="0">
              <a:latin typeface="Abadi M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7F3A17-6F0E-1A51-8092-E74232387AB0}"/>
              </a:ext>
            </a:extLst>
          </p:cNvPr>
          <p:cNvSpPr/>
          <p:nvPr/>
        </p:nvSpPr>
        <p:spPr>
          <a:xfrm>
            <a:off x="7772400" y="195758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MT"/>
              </a:rPr>
              <a:t>LKS Hal.36</a:t>
            </a:r>
          </a:p>
        </p:txBody>
      </p:sp>
    </p:spTree>
    <p:extLst>
      <p:ext uri="{BB962C8B-B14F-4D97-AF65-F5344CB8AC3E}">
        <p14:creationId xmlns:p14="http://schemas.microsoft.com/office/powerpoint/2010/main" val="4502302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61434"/>
            <a:ext cx="2924772" cy="1949848"/>
          </a:xfrm>
        </p:spPr>
      </p:pic>
      <p:grpSp>
        <p:nvGrpSpPr>
          <p:cNvPr id="3" name="Group 2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7" name="Picture 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3.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Posisi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Tugas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serta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Tanggung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 Jawab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sebagai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Warga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 Negara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697326"/>
            <a:ext cx="441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badi MT"/>
              </a:rPr>
              <a:t>a. </a:t>
            </a:r>
            <a:r>
              <a:rPr lang="en-US" sz="2000" dirty="0" err="1">
                <a:latin typeface="Abadi MT"/>
              </a:rPr>
              <a:t>Posisi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Warga</a:t>
            </a:r>
            <a:r>
              <a:rPr lang="en-US" sz="2000" dirty="0">
                <a:latin typeface="Abadi MT"/>
              </a:rPr>
              <a:t> Negara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05400" y="4136971"/>
            <a:ext cx="1182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Abadi MT"/>
              </a:rPr>
              <a:t>Sumber</a:t>
            </a:r>
            <a:r>
              <a:rPr lang="en-US" sz="1200" dirty="0">
                <a:latin typeface="Abadi MT"/>
              </a:rPr>
              <a:t>: </a:t>
            </a:r>
            <a:r>
              <a:rPr lang="en-US" sz="1200" dirty="0" err="1">
                <a:latin typeface="Abadi MT"/>
              </a:rPr>
              <a:t>freepik</a:t>
            </a:r>
            <a:endParaRPr lang="en-US" sz="1200" dirty="0">
              <a:latin typeface="Abadi M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0AE94-6C0E-A492-8A55-8D7B47CA377C}"/>
              </a:ext>
            </a:extLst>
          </p:cNvPr>
          <p:cNvSpPr/>
          <p:nvPr/>
        </p:nvSpPr>
        <p:spPr>
          <a:xfrm>
            <a:off x="561109" y="1006529"/>
            <a:ext cx="5458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>
                <a:latin typeface="Abadi MT"/>
              </a:rPr>
              <a:t>Asas</a:t>
            </a:r>
            <a:r>
              <a:rPr lang="en-US" dirty="0">
                <a:latin typeface="Abadi MT"/>
              </a:rPr>
              <a:t> </a:t>
            </a:r>
            <a:r>
              <a:rPr lang="en-US" dirty="0" err="1">
                <a:latin typeface="Abadi MT"/>
              </a:rPr>
              <a:t>Penentuan</a:t>
            </a:r>
            <a:r>
              <a:rPr lang="en-US" dirty="0">
                <a:latin typeface="Abadi MT"/>
              </a:rPr>
              <a:t> </a:t>
            </a:r>
            <a:r>
              <a:rPr lang="en-US" dirty="0" err="1">
                <a:latin typeface="Abadi MT"/>
              </a:rPr>
              <a:t>Posisi</a:t>
            </a:r>
            <a:r>
              <a:rPr lang="en-US" dirty="0">
                <a:latin typeface="Abadi MT"/>
              </a:rPr>
              <a:t>/Status </a:t>
            </a:r>
            <a:r>
              <a:rPr lang="en-US" dirty="0" err="1">
                <a:latin typeface="Abadi MT"/>
              </a:rPr>
              <a:t>Kewarganegaraan</a:t>
            </a:r>
            <a:endParaRPr lang="en-US" dirty="0">
              <a:latin typeface="Abadi MT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badi MT"/>
              </a:rPr>
              <a:t>Masalah</a:t>
            </a:r>
            <a:r>
              <a:rPr lang="en-US" dirty="0">
                <a:latin typeface="Abadi MT"/>
              </a:rPr>
              <a:t> </a:t>
            </a:r>
            <a:r>
              <a:rPr lang="en-US" dirty="0" err="1">
                <a:latin typeface="Abadi MT"/>
              </a:rPr>
              <a:t>Kewarganegaraan</a:t>
            </a:r>
            <a:endParaRPr lang="en-US" dirty="0">
              <a:latin typeface="Abadi MT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badi MT"/>
              </a:rPr>
              <a:t>Naturalisasi</a:t>
            </a:r>
            <a:endParaRPr lang="en-US" dirty="0">
              <a:latin typeface="Abadi 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F7CA1F-B5D4-BA61-C857-4056B09E51C1}"/>
              </a:ext>
            </a:extLst>
          </p:cNvPr>
          <p:cNvSpPr/>
          <p:nvPr/>
        </p:nvSpPr>
        <p:spPr>
          <a:xfrm>
            <a:off x="304800" y="1967183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badi MT"/>
              </a:rPr>
              <a:t>b. </a:t>
            </a:r>
            <a:r>
              <a:rPr lang="en-US" sz="2000" dirty="0" err="1">
                <a:latin typeface="Abadi MT"/>
              </a:rPr>
              <a:t>Tugas</a:t>
            </a:r>
            <a:r>
              <a:rPr lang="en-US" sz="2000" dirty="0">
                <a:latin typeface="Abadi MT"/>
              </a:rPr>
              <a:t> dan </a:t>
            </a:r>
            <a:r>
              <a:rPr lang="en-US" sz="2000" dirty="0" err="1">
                <a:latin typeface="Abadi MT"/>
              </a:rPr>
              <a:t>Tanggung</a:t>
            </a:r>
            <a:r>
              <a:rPr lang="en-US" sz="2000" dirty="0">
                <a:latin typeface="Abadi MT"/>
              </a:rPr>
              <a:t> Jawab </a:t>
            </a:r>
            <a:r>
              <a:rPr lang="en-US" sz="2000" dirty="0" err="1">
                <a:latin typeface="Abadi MT"/>
              </a:rPr>
              <a:t>sebagai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Warga</a:t>
            </a:r>
            <a:r>
              <a:rPr lang="en-US" sz="2000" dirty="0">
                <a:latin typeface="Abadi MT"/>
              </a:rPr>
              <a:t> Negara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A32825-F849-7AF3-E10A-50B1A4598BA8}"/>
              </a:ext>
            </a:extLst>
          </p:cNvPr>
          <p:cNvSpPr/>
          <p:nvPr/>
        </p:nvSpPr>
        <p:spPr>
          <a:xfrm>
            <a:off x="7772400" y="195758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badi MT"/>
              </a:rPr>
              <a:t>LKS Hal.40</a:t>
            </a:r>
          </a:p>
        </p:txBody>
      </p:sp>
    </p:spTree>
    <p:extLst>
      <p:ext uri="{BB962C8B-B14F-4D97-AF65-F5344CB8AC3E}">
        <p14:creationId xmlns:p14="http://schemas.microsoft.com/office/powerpoint/2010/main" val="7784953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d-ID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PENDIDIKAN PANCASILA</a:t>
                  </a:r>
                  <a:endParaRPr lang="en-US" sz="17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7" name="Picture 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0" name="TextBox 34"/>
          <p:cNvSpPr txBox="1"/>
          <p:nvPr/>
        </p:nvSpPr>
        <p:spPr>
          <a:xfrm>
            <a:off x="0" y="133350"/>
            <a:ext cx="9143999" cy="401816"/>
          </a:xfrm>
          <a:prstGeom prst="rect">
            <a:avLst/>
          </a:prstGeom>
          <a:solidFill>
            <a:srgbClr val="2C987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3128" tIns="46565" rIns="93128" bIns="46565" rtlCol="0">
            <a:spAutoFit/>
          </a:bodyPr>
          <a:lstStyle/>
          <a:p>
            <a:pPr marL="0" lvl="1">
              <a:tabLst>
                <a:tab pos="692185" algn="l"/>
              </a:tabLst>
            </a:pP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4.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Pelanggaran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 Hak dan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Pengingkaran</a:t>
            </a:r>
            <a:r>
              <a:rPr lang="en-US" sz="2000" b="1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ndara" pitchFamily="34" charset="0"/>
              </a:rPr>
              <a:t>Kewajiban</a:t>
            </a:r>
            <a:endParaRPr lang="en-US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857" y="1236807"/>
            <a:ext cx="3922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000" dirty="0" err="1">
                <a:latin typeface="Abadi MT"/>
              </a:rPr>
              <a:t>Faktor</a:t>
            </a:r>
            <a:r>
              <a:rPr lang="en-US" sz="2000" dirty="0">
                <a:latin typeface="Abadi MT"/>
              </a:rPr>
              <a:t> Internal</a:t>
            </a:r>
          </a:p>
          <a:p>
            <a:pPr marL="457200" indent="-457200">
              <a:buAutoNum type="alphaLcPeriod"/>
            </a:pPr>
            <a:r>
              <a:rPr lang="en-US" sz="2000" dirty="0" err="1">
                <a:latin typeface="Abadi MT"/>
              </a:rPr>
              <a:t>Faktor</a:t>
            </a:r>
            <a:r>
              <a:rPr lang="en-US" sz="2000" dirty="0">
                <a:latin typeface="Abadi MT"/>
              </a:rPr>
              <a:t> </a:t>
            </a:r>
            <a:r>
              <a:rPr lang="en-US" sz="2000" dirty="0" err="1">
                <a:latin typeface="Abadi MT"/>
              </a:rPr>
              <a:t>Eksternal</a:t>
            </a:r>
            <a:endParaRPr lang="en-US" sz="2000" dirty="0">
              <a:latin typeface="Abadi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420774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badi MT"/>
              </a:rPr>
              <a:t>Sumber</a:t>
            </a:r>
            <a:r>
              <a:rPr lang="en-US" dirty="0">
                <a:latin typeface="Abadi MT"/>
              </a:rPr>
              <a:t>: </a:t>
            </a:r>
            <a:r>
              <a:rPr lang="en-US" dirty="0" err="1">
                <a:latin typeface="Abadi MT"/>
              </a:rPr>
              <a:t>wikipedia</a:t>
            </a:r>
            <a:endParaRPr lang="en-US" dirty="0">
              <a:latin typeface="Abadi M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1986A-25D6-8B68-3335-20B689EC65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54" y="909047"/>
            <a:ext cx="4113346" cy="30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90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411</Words>
  <Application>Microsoft Office PowerPoint</Application>
  <PresentationFormat>On-screen Show (16:9)</PresentationFormat>
  <Paragraphs>74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Batang</vt:lpstr>
      <vt:lpstr>Abadi MT</vt:lpstr>
      <vt:lpstr>Arial</vt:lpstr>
      <vt:lpstr>Calibri</vt:lpstr>
      <vt:lpstr>Calibri Light</vt:lpstr>
      <vt:lpstr>Cambria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Marsella Putri</dc:creator>
  <cp:lastModifiedBy>Zeyhan</cp:lastModifiedBy>
  <cp:revision>25</cp:revision>
  <dcterms:created xsi:type="dcterms:W3CDTF">2006-08-16T00:00:00Z</dcterms:created>
  <dcterms:modified xsi:type="dcterms:W3CDTF">2026-04-08T01:16:22Z</dcterms:modified>
</cp:coreProperties>
</file>